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4" r:id="rId16"/>
    <p:sldId id="273" r:id="rId17"/>
    <p:sldId id="270" r:id="rId18"/>
    <p:sldId id="27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2772-E60C-4727-916A-90BB89977621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F52C-74B0-4FDC-8897-36BEA0094A15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9568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2772-E60C-4727-916A-90BB89977621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F52C-74B0-4FDC-8897-36BEA0094A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57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2772-E60C-4727-916A-90BB89977621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F52C-74B0-4FDC-8897-36BEA0094A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457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2772-E60C-4727-916A-90BB89977621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F52C-74B0-4FDC-8897-36BEA0094A1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48747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2772-E60C-4727-916A-90BB89977621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F52C-74B0-4FDC-8897-36BEA0094A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761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2772-E60C-4727-916A-90BB89977621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F52C-74B0-4FDC-8897-36BEA0094A1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34574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2772-E60C-4727-916A-90BB89977621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F52C-74B0-4FDC-8897-36BEA0094A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655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2772-E60C-4727-916A-90BB89977621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F52C-74B0-4FDC-8897-36BEA0094A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6366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2772-E60C-4727-916A-90BB89977621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F52C-74B0-4FDC-8897-36BEA0094A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71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2772-E60C-4727-916A-90BB89977621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F52C-74B0-4FDC-8897-36BEA0094A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909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2772-E60C-4727-916A-90BB89977621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F52C-74B0-4FDC-8897-36BEA0094A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218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2772-E60C-4727-916A-90BB89977621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F52C-74B0-4FDC-8897-36BEA0094A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56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2772-E60C-4727-916A-90BB89977621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F52C-74B0-4FDC-8897-36BEA0094A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562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2772-E60C-4727-916A-90BB89977621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F52C-74B0-4FDC-8897-36BEA0094A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701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2772-E60C-4727-916A-90BB89977621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F52C-74B0-4FDC-8897-36BEA0094A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337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2772-E60C-4727-916A-90BB89977621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F52C-74B0-4FDC-8897-36BEA0094A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661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2772-E60C-4727-916A-90BB89977621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9F52C-74B0-4FDC-8897-36BEA0094A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044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7602772-E60C-4727-916A-90BB89977621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C49F52C-74B0-4FDC-8897-36BEA0094A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9793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36" r:id="rId12"/>
    <p:sldLayoutId id="2147483937" r:id="rId13"/>
    <p:sldLayoutId id="2147483938" r:id="rId14"/>
    <p:sldLayoutId id="2147483939" r:id="rId15"/>
    <p:sldLayoutId id="2147483940" r:id="rId16"/>
    <p:sldLayoutId id="214748394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84211" y="685800"/>
            <a:ext cx="10236337" cy="5984966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b="1" dirty="0">
                <a:solidFill>
                  <a:schemeClr val="tx1"/>
                </a:solidFill>
              </a:rPr>
              <a:t>Аналитический отчёт </a:t>
            </a:r>
          </a:p>
          <a:p>
            <a:pPr marL="0" indent="0" algn="ctr">
              <a:buNone/>
            </a:pPr>
            <a:r>
              <a:rPr lang="ru-RU" sz="4000" b="1" dirty="0">
                <a:solidFill>
                  <a:schemeClr val="tx1"/>
                </a:solidFill>
              </a:rPr>
              <a:t>по итогам государственной итоговой аттестации по </a:t>
            </a:r>
            <a:r>
              <a:rPr lang="ru-RU" sz="4000" b="1" dirty="0" smtClean="0">
                <a:solidFill>
                  <a:schemeClr val="tx1"/>
                </a:solidFill>
              </a:rPr>
              <a:t>образовательным программам общего и среднего </a:t>
            </a:r>
            <a:r>
              <a:rPr lang="ru-RU" sz="4000" b="1" dirty="0">
                <a:solidFill>
                  <a:schemeClr val="tx1"/>
                </a:solidFill>
              </a:rPr>
              <a:t>общего образования  </a:t>
            </a:r>
            <a:r>
              <a:rPr lang="ru-RU" sz="4000" b="1" dirty="0" smtClean="0">
                <a:solidFill>
                  <a:schemeClr val="tx1"/>
                </a:solidFill>
              </a:rPr>
              <a:t>отдела </a:t>
            </a:r>
            <a:r>
              <a:rPr lang="ru-RU" sz="4000" b="1" dirty="0">
                <a:solidFill>
                  <a:schemeClr val="tx1"/>
                </a:solidFill>
              </a:rPr>
              <a:t>образования администрации </a:t>
            </a:r>
            <a:r>
              <a:rPr lang="ru-RU" sz="4000" b="1" dirty="0" smtClean="0">
                <a:solidFill>
                  <a:schemeClr val="tx1"/>
                </a:solidFill>
              </a:rPr>
              <a:t>                    г</a:t>
            </a:r>
            <a:r>
              <a:rPr lang="ru-RU" sz="4000" b="1" dirty="0">
                <a:solidFill>
                  <a:schemeClr val="tx1"/>
                </a:solidFill>
              </a:rPr>
              <a:t>. Гуково </a:t>
            </a:r>
            <a:r>
              <a:rPr lang="ru-RU" sz="4000" b="1" dirty="0" smtClean="0">
                <a:solidFill>
                  <a:schemeClr val="tx1"/>
                </a:solidFill>
              </a:rPr>
              <a:t>в </a:t>
            </a:r>
            <a:r>
              <a:rPr lang="ru-RU" sz="4000" b="1" dirty="0">
                <a:solidFill>
                  <a:schemeClr val="tx1"/>
                </a:solidFill>
              </a:rPr>
              <a:t>2021-2022 учебном </a:t>
            </a:r>
            <a:r>
              <a:rPr lang="ru-RU" sz="4000" b="1" dirty="0" smtClean="0">
                <a:solidFill>
                  <a:schemeClr val="tx1"/>
                </a:solidFill>
              </a:rPr>
              <a:t>году</a:t>
            </a:r>
            <a:endParaRPr lang="ru-RU" sz="4000" b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392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77621"/>
              </p:ext>
            </p:extLst>
          </p:nvPr>
        </p:nvGraphicFramePr>
        <p:xfrm>
          <a:off x="2058172" y="326075"/>
          <a:ext cx="7756388" cy="2565170"/>
        </p:xfrm>
        <a:graphic>
          <a:graphicData uri="http://schemas.openxmlformats.org/drawingml/2006/table">
            <a:tbl>
              <a:tblPr firstRow="1" firstCol="1" bandRow="1"/>
              <a:tblGrid>
                <a:gridCol w="2680791">
                  <a:extLst>
                    <a:ext uri="{9D8B030D-6E8A-4147-A177-3AD203B41FA5}">
                      <a16:colId xmlns:a16="http://schemas.microsoft.com/office/drawing/2014/main" val="1778135992"/>
                    </a:ext>
                  </a:extLst>
                </a:gridCol>
                <a:gridCol w="1205889">
                  <a:extLst>
                    <a:ext uri="{9D8B030D-6E8A-4147-A177-3AD203B41FA5}">
                      <a16:colId xmlns:a16="http://schemas.microsoft.com/office/drawing/2014/main" val="4044075777"/>
                    </a:ext>
                  </a:extLst>
                </a:gridCol>
                <a:gridCol w="1502906">
                  <a:extLst>
                    <a:ext uri="{9D8B030D-6E8A-4147-A177-3AD203B41FA5}">
                      <a16:colId xmlns:a16="http://schemas.microsoft.com/office/drawing/2014/main" val="4230363229"/>
                    </a:ext>
                  </a:extLst>
                </a:gridCol>
                <a:gridCol w="1251715">
                  <a:extLst>
                    <a:ext uri="{9D8B030D-6E8A-4147-A177-3AD203B41FA5}">
                      <a16:colId xmlns:a16="http://schemas.microsoft.com/office/drawing/2014/main" val="3190861117"/>
                    </a:ext>
                  </a:extLst>
                </a:gridCol>
                <a:gridCol w="1115087">
                  <a:extLst>
                    <a:ext uri="{9D8B030D-6E8A-4147-A177-3AD203B41FA5}">
                      <a16:colId xmlns:a16="http://schemas.microsoft.com/office/drawing/2014/main" val="609553030"/>
                    </a:ext>
                  </a:extLst>
                </a:gridCol>
              </a:tblGrid>
              <a:tr h="199200">
                <a:tc gridSpan="5"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3059797"/>
                  </a:ext>
                </a:extLst>
              </a:tr>
              <a:tr h="597601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ОО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преодолели минимальный порог (36)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от 80 до 100 баллов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345074"/>
                  </a:ext>
                </a:extLst>
              </a:tr>
              <a:tr h="268920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№1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33114"/>
                  </a:ext>
                </a:extLst>
              </a:tr>
              <a:tr h="214207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№9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733346"/>
                  </a:ext>
                </a:extLst>
              </a:tr>
              <a:tr h="214207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Гимназия №10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510876"/>
                  </a:ext>
                </a:extLst>
              </a:tr>
              <a:tr h="214207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№15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76955"/>
                  </a:ext>
                </a:extLst>
              </a:tr>
              <a:tr h="214207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казачья СШ №22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272650"/>
                  </a:ext>
                </a:extLst>
              </a:tr>
              <a:tr h="214207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№23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861112"/>
                  </a:ext>
                </a:extLst>
              </a:tr>
              <a:tr h="214207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"Лицей №24"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991853"/>
                  </a:ext>
                </a:extLst>
              </a:tr>
              <a:tr h="214207"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 городу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438357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149119"/>
              </p:ext>
            </p:extLst>
          </p:nvPr>
        </p:nvGraphicFramePr>
        <p:xfrm>
          <a:off x="2058172" y="3041630"/>
          <a:ext cx="7756388" cy="2758278"/>
        </p:xfrm>
        <a:graphic>
          <a:graphicData uri="http://schemas.openxmlformats.org/drawingml/2006/table">
            <a:tbl>
              <a:tblPr firstRow="1" firstCol="1" bandRow="1"/>
              <a:tblGrid>
                <a:gridCol w="2680791">
                  <a:extLst>
                    <a:ext uri="{9D8B030D-6E8A-4147-A177-3AD203B41FA5}">
                      <a16:colId xmlns:a16="http://schemas.microsoft.com/office/drawing/2014/main" val="355286619"/>
                    </a:ext>
                  </a:extLst>
                </a:gridCol>
                <a:gridCol w="1205889">
                  <a:extLst>
                    <a:ext uri="{9D8B030D-6E8A-4147-A177-3AD203B41FA5}">
                      <a16:colId xmlns:a16="http://schemas.microsoft.com/office/drawing/2014/main" val="3290002371"/>
                    </a:ext>
                  </a:extLst>
                </a:gridCol>
                <a:gridCol w="1502906">
                  <a:extLst>
                    <a:ext uri="{9D8B030D-6E8A-4147-A177-3AD203B41FA5}">
                      <a16:colId xmlns:a16="http://schemas.microsoft.com/office/drawing/2014/main" val="1912002376"/>
                    </a:ext>
                  </a:extLst>
                </a:gridCol>
                <a:gridCol w="1251715">
                  <a:extLst>
                    <a:ext uri="{9D8B030D-6E8A-4147-A177-3AD203B41FA5}">
                      <a16:colId xmlns:a16="http://schemas.microsoft.com/office/drawing/2014/main" val="2386412247"/>
                    </a:ext>
                  </a:extLst>
                </a:gridCol>
                <a:gridCol w="1115087">
                  <a:extLst>
                    <a:ext uri="{9D8B030D-6E8A-4147-A177-3AD203B41FA5}">
                      <a16:colId xmlns:a16="http://schemas.microsoft.com/office/drawing/2014/main" val="188404038"/>
                    </a:ext>
                  </a:extLst>
                </a:gridCol>
              </a:tblGrid>
              <a:tr h="266930">
                <a:tc gridSpan="5"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и ИКТ (КЕГЭ)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0293236"/>
                  </a:ext>
                </a:extLst>
              </a:tr>
              <a:tr h="800791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ОО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преодолели минимальный порог (36)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от 80 до 100 баллов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675830"/>
                  </a:ext>
                </a:extLst>
              </a:tr>
              <a:tr h="266930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№6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562562"/>
                  </a:ext>
                </a:extLst>
              </a:tr>
              <a:tr h="266930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Гимназия №10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270389"/>
                  </a:ext>
                </a:extLst>
              </a:tr>
              <a:tr h="266930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№15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730848"/>
                  </a:ext>
                </a:extLst>
              </a:tr>
              <a:tr h="266930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№23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53340"/>
                  </a:ext>
                </a:extLst>
              </a:tr>
              <a:tr h="266930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"Лицей №24"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025739"/>
                  </a:ext>
                </a:extLst>
              </a:tr>
              <a:tr h="355907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 городу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986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26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072157"/>
              </p:ext>
            </p:extLst>
          </p:nvPr>
        </p:nvGraphicFramePr>
        <p:xfrm>
          <a:off x="2049463" y="310719"/>
          <a:ext cx="8603742" cy="3261950"/>
        </p:xfrm>
        <a:graphic>
          <a:graphicData uri="http://schemas.openxmlformats.org/drawingml/2006/table">
            <a:tbl>
              <a:tblPr firstRow="1" firstCol="1" bandRow="1"/>
              <a:tblGrid>
                <a:gridCol w="2973656">
                  <a:extLst>
                    <a:ext uri="{9D8B030D-6E8A-4147-A177-3AD203B41FA5}">
                      <a16:colId xmlns:a16="http://schemas.microsoft.com/office/drawing/2014/main" val="3552403799"/>
                    </a:ext>
                  </a:extLst>
                </a:gridCol>
                <a:gridCol w="1337628">
                  <a:extLst>
                    <a:ext uri="{9D8B030D-6E8A-4147-A177-3AD203B41FA5}">
                      <a16:colId xmlns:a16="http://schemas.microsoft.com/office/drawing/2014/main" val="701319672"/>
                    </a:ext>
                  </a:extLst>
                </a:gridCol>
                <a:gridCol w="1667092">
                  <a:extLst>
                    <a:ext uri="{9D8B030D-6E8A-4147-A177-3AD203B41FA5}">
                      <a16:colId xmlns:a16="http://schemas.microsoft.com/office/drawing/2014/main" val="1804129691"/>
                    </a:ext>
                  </a:extLst>
                </a:gridCol>
                <a:gridCol w="1388460">
                  <a:extLst>
                    <a:ext uri="{9D8B030D-6E8A-4147-A177-3AD203B41FA5}">
                      <a16:colId xmlns:a16="http://schemas.microsoft.com/office/drawing/2014/main" val="2838691701"/>
                    </a:ext>
                  </a:extLst>
                </a:gridCol>
                <a:gridCol w="1236906">
                  <a:extLst>
                    <a:ext uri="{9D8B030D-6E8A-4147-A177-3AD203B41FA5}">
                      <a16:colId xmlns:a16="http://schemas.microsoft.com/office/drawing/2014/main" val="1816862723"/>
                    </a:ext>
                  </a:extLst>
                </a:gridCol>
              </a:tblGrid>
              <a:tr h="287819">
                <a:tc gridSpan="5"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655742"/>
                  </a:ext>
                </a:extLst>
              </a:tr>
              <a:tr h="863458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ОО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преодолели минимальный порог (36)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от 80 до 100 баллов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071327"/>
                  </a:ext>
                </a:extLst>
              </a:tr>
              <a:tr h="287819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№6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368594"/>
                  </a:ext>
                </a:extLst>
              </a:tr>
              <a:tr h="287819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№9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276249"/>
                  </a:ext>
                </a:extLst>
              </a:tr>
              <a:tr h="287819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Гимназия №10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477200"/>
                  </a:ext>
                </a:extLst>
              </a:tr>
              <a:tr h="287819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№15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190310"/>
                  </a:ext>
                </a:extLst>
              </a:tr>
              <a:tr h="287819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№23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151552"/>
                  </a:ext>
                </a:extLst>
              </a:tr>
              <a:tr h="287819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"Лицей №24"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23421"/>
                  </a:ext>
                </a:extLst>
              </a:tr>
              <a:tr h="383759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 городу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941732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254031"/>
              </p:ext>
            </p:extLst>
          </p:nvPr>
        </p:nvGraphicFramePr>
        <p:xfrm>
          <a:off x="2049463" y="3719745"/>
          <a:ext cx="8603743" cy="2700539"/>
        </p:xfrm>
        <a:graphic>
          <a:graphicData uri="http://schemas.openxmlformats.org/drawingml/2006/table">
            <a:tbl>
              <a:tblPr firstRow="1" firstCol="1" bandRow="1"/>
              <a:tblGrid>
                <a:gridCol w="2973656">
                  <a:extLst>
                    <a:ext uri="{9D8B030D-6E8A-4147-A177-3AD203B41FA5}">
                      <a16:colId xmlns:a16="http://schemas.microsoft.com/office/drawing/2014/main" val="2996435424"/>
                    </a:ext>
                  </a:extLst>
                </a:gridCol>
                <a:gridCol w="1337629">
                  <a:extLst>
                    <a:ext uri="{9D8B030D-6E8A-4147-A177-3AD203B41FA5}">
                      <a16:colId xmlns:a16="http://schemas.microsoft.com/office/drawing/2014/main" val="1031256492"/>
                    </a:ext>
                  </a:extLst>
                </a:gridCol>
                <a:gridCol w="1667092">
                  <a:extLst>
                    <a:ext uri="{9D8B030D-6E8A-4147-A177-3AD203B41FA5}">
                      <a16:colId xmlns:a16="http://schemas.microsoft.com/office/drawing/2014/main" val="3444449573"/>
                    </a:ext>
                  </a:extLst>
                </a:gridCol>
                <a:gridCol w="1388460">
                  <a:extLst>
                    <a:ext uri="{9D8B030D-6E8A-4147-A177-3AD203B41FA5}">
                      <a16:colId xmlns:a16="http://schemas.microsoft.com/office/drawing/2014/main" val="998683536"/>
                    </a:ext>
                  </a:extLst>
                </a:gridCol>
                <a:gridCol w="1236906">
                  <a:extLst>
                    <a:ext uri="{9D8B030D-6E8A-4147-A177-3AD203B41FA5}">
                      <a16:colId xmlns:a16="http://schemas.microsoft.com/office/drawing/2014/main" val="1396283155"/>
                    </a:ext>
                  </a:extLst>
                </a:gridCol>
              </a:tblGrid>
              <a:tr h="271485">
                <a:tc gridSpan="5"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819675"/>
                  </a:ext>
                </a:extLst>
              </a:tr>
              <a:tr h="814454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ОО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преодолели минимальный порог (36)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от 80 до 100 баллов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885702"/>
                  </a:ext>
                </a:extLst>
              </a:tr>
              <a:tr h="271485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№6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057226"/>
                  </a:ext>
                </a:extLst>
              </a:tr>
              <a:tr h="271485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Гимназия №10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763756"/>
                  </a:ext>
                </a:extLst>
              </a:tr>
              <a:tr h="271485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№15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59225"/>
                  </a:ext>
                </a:extLst>
              </a:tr>
              <a:tr h="271485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№23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556771"/>
                  </a:ext>
                </a:extLst>
              </a:tr>
              <a:tr h="271485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"Лицей №24"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86817"/>
                  </a:ext>
                </a:extLst>
              </a:tr>
              <a:tr h="237692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 городу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423154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164872" y="39777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01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815053"/>
              </p:ext>
            </p:extLst>
          </p:nvPr>
        </p:nvGraphicFramePr>
        <p:xfrm>
          <a:off x="1979794" y="480216"/>
          <a:ext cx="7991519" cy="2280400"/>
        </p:xfrm>
        <a:graphic>
          <a:graphicData uri="http://schemas.openxmlformats.org/drawingml/2006/table">
            <a:tbl>
              <a:tblPr firstRow="1" firstCol="1" bandRow="1"/>
              <a:tblGrid>
                <a:gridCol w="2762058">
                  <a:extLst>
                    <a:ext uri="{9D8B030D-6E8A-4147-A177-3AD203B41FA5}">
                      <a16:colId xmlns:a16="http://schemas.microsoft.com/office/drawing/2014/main" val="1112305039"/>
                    </a:ext>
                  </a:extLst>
                </a:gridCol>
                <a:gridCol w="1242445">
                  <a:extLst>
                    <a:ext uri="{9D8B030D-6E8A-4147-A177-3AD203B41FA5}">
                      <a16:colId xmlns:a16="http://schemas.microsoft.com/office/drawing/2014/main" val="4184112815"/>
                    </a:ext>
                  </a:extLst>
                </a:gridCol>
                <a:gridCol w="1548466">
                  <a:extLst>
                    <a:ext uri="{9D8B030D-6E8A-4147-A177-3AD203B41FA5}">
                      <a16:colId xmlns:a16="http://schemas.microsoft.com/office/drawing/2014/main" val="2326170252"/>
                    </a:ext>
                  </a:extLst>
                </a:gridCol>
                <a:gridCol w="1289660">
                  <a:extLst>
                    <a:ext uri="{9D8B030D-6E8A-4147-A177-3AD203B41FA5}">
                      <a16:colId xmlns:a16="http://schemas.microsoft.com/office/drawing/2014/main" val="4292844694"/>
                    </a:ext>
                  </a:extLst>
                </a:gridCol>
                <a:gridCol w="1148890">
                  <a:extLst>
                    <a:ext uri="{9D8B030D-6E8A-4147-A177-3AD203B41FA5}">
                      <a16:colId xmlns:a16="http://schemas.microsoft.com/office/drawing/2014/main" val="1214269092"/>
                    </a:ext>
                  </a:extLst>
                </a:gridCol>
              </a:tblGrid>
              <a:tr h="273648">
                <a:tc gridSpan="5"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8212073"/>
                  </a:ext>
                </a:extLst>
              </a:tr>
              <a:tr h="820944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ОО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преодолели минимальный порог (36)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от 80 до 100 баллов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100649"/>
                  </a:ext>
                </a:extLst>
              </a:tr>
              <a:tr h="273648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№1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345107"/>
                  </a:ext>
                </a:extLst>
              </a:tr>
              <a:tr h="273648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№15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911897"/>
                  </a:ext>
                </a:extLst>
              </a:tr>
              <a:tr h="273648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казачья СШ №22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291881"/>
                  </a:ext>
                </a:extLst>
              </a:tr>
              <a:tr h="364864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 городу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407761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249129"/>
              </p:ext>
            </p:extLst>
          </p:nvPr>
        </p:nvGraphicFramePr>
        <p:xfrm>
          <a:off x="1979793" y="2899951"/>
          <a:ext cx="8087315" cy="2769328"/>
        </p:xfrm>
        <a:graphic>
          <a:graphicData uri="http://schemas.openxmlformats.org/drawingml/2006/table">
            <a:tbl>
              <a:tblPr firstRow="1" firstCol="1" bandRow="1"/>
              <a:tblGrid>
                <a:gridCol w="2795167">
                  <a:extLst>
                    <a:ext uri="{9D8B030D-6E8A-4147-A177-3AD203B41FA5}">
                      <a16:colId xmlns:a16="http://schemas.microsoft.com/office/drawing/2014/main" val="2886123885"/>
                    </a:ext>
                  </a:extLst>
                </a:gridCol>
                <a:gridCol w="1257339">
                  <a:extLst>
                    <a:ext uri="{9D8B030D-6E8A-4147-A177-3AD203B41FA5}">
                      <a16:colId xmlns:a16="http://schemas.microsoft.com/office/drawing/2014/main" val="1053196632"/>
                    </a:ext>
                  </a:extLst>
                </a:gridCol>
                <a:gridCol w="1567028">
                  <a:extLst>
                    <a:ext uri="{9D8B030D-6E8A-4147-A177-3AD203B41FA5}">
                      <a16:colId xmlns:a16="http://schemas.microsoft.com/office/drawing/2014/main" val="12266669"/>
                    </a:ext>
                  </a:extLst>
                </a:gridCol>
                <a:gridCol w="1305119">
                  <a:extLst>
                    <a:ext uri="{9D8B030D-6E8A-4147-A177-3AD203B41FA5}">
                      <a16:colId xmlns:a16="http://schemas.microsoft.com/office/drawing/2014/main" val="280461737"/>
                    </a:ext>
                  </a:extLst>
                </a:gridCol>
                <a:gridCol w="1162662">
                  <a:extLst>
                    <a:ext uri="{9D8B030D-6E8A-4147-A177-3AD203B41FA5}">
                      <a16:colId xmlns:a16="http://schemas.microsoft.com/office/drawing/2014/main" val="3850661532"/>
                    </a:ext>
                  </a:extLst>
                </a:gridCol>
              </a:tblGrid>
              <a:tr h="268387">
                <a:tc gridSpan="5"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ЯЗЫК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581907"/>
                  </a:ext>
                </a:extLst>
              </a:tr>
              <a:tr h="805160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ОО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преодолели минимальный порог (36)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от 80 до 100 баллов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145618"/>
                  </a:ext>
                </a:extLst>
              </a:tr>
              <a:tr h="268387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№6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569405"/>
                  </a:ext>
                </a:extLst>
              </a:tr>
              <a:tr h="268387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№9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724329"/>
                  </a:ext>
                </a:extLst>
              </a:tr>
              <a:tr h="268387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Гимназия №10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871088"/>
                  </a:ext>
                </a:extLst>
              </a:tr>
              <a:tr h="268387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№23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966847"/>
                  </a:ext>
                </a:extLst>
              </a:tr>
              <a:tr h="268387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"Лицей №24"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948453"/>
                  </a:ext>
                </a:extLst>
              </a:tr>
              <a:tr h="353846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 городу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731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093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3481" y="411238"/>
            <a:ext cx="9374188" cy="799253"/>
          </a:xfrm>
        </p:spPr>
        <p:txBody>
          <a:bodyPr>
            <a:noAutofit/>
          </a:bodyPr>
          <a:lstStyle/>
          <a:p>
            <a:pPr algn="ctr"/>
            <a:r>
              <a:rPr lang="ru-RU" sz="9600" dirty="0" smtClean="0"/>
              <a:t>ОГЭ</a:t>
            </a:r>
            <a:endParaRPr lang="ru-RU" sz="9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889832"/>
              </p:ext>
            </p:extLst>
          </p:nvPr>
        </p:nvGraphicFramePr>
        <p:xfrm>
          <a:off x="714104" y="1576251"/>
          <a:ext cx="10171610" cy="4868680"/>
        </p:xfrm>
        <a:graphic>
          <a:graphicData uri="http://schemas.openxmlformats.org/drawingml/2006/table">
            <a:tbl>
              <a:tblPr firstRow="1" firstCol="1" bandRow="1"/>
              <a:tblGrid>
                <a:gridCol w="2942695">
                  <a:extLst>
                    <a:ext uri="{9D8B030D-6E8A-4147-A177-3AD203B41FA5}">
                      <a16:colId xmlns:a16="http://schemas.microsoft.com/office/drawing/2014/main" val="2425974143"/>
                    </a:ext>
                  </a:extLst>
                </a:gridCol>
                <a:gridCol w="1373984">
                  <a:extLst>
                    <a:ext uri="{9D8B030D-6E8A-4147-A177-3AD203B41FA5}">
                      <a16:colId xmlns:a16="http://schemas.microsoft.com/office/drawing/2014/main" val="2023801288"/>
                    </a:ext>
                  </a:extLst>
                </a:gridCol>
                <a:gridCol w="1902689">
                  <a:extLst>
                    <a:ext uri="{9D8B030D-6E8A-4147-A177-3AD203B41FA5}">
                      <a16:colId xmlns:a16="http://schemas.microsoft.com/office/drawing/2014/main" val="3174163665"/>
                    </a:ext>
                  </a:extLst>
                </a:gridCol>
                <a:gridCol w="1331557">
                  <a:extLst>
                    <a:ext uri="{9D8B030D-6E8A-4147-A177-3AD203B41FA5}">
                      <a16:colId xmlns:a16="http://schemas.microsoft.com/office/drawing/2014/main" val="700202100"/>
                    </a:ext>
                  </a:extLst>
                </a:gridCol>
                <a:gridCol w="1388125">
                  <a:extLst>
                    <a:ext uri="{9D8B030D-6E8A-4147-A177-3AD203B41FA5}">
                      <a16:colId xmlns:a16="http://schemas.microsoft.com/office/drawing/2014/main" val="3771793289"/>
                    </a:ext>
                  </a:extLst>
                </a:gridCol>
                <a:gridCol w="1232560">
                  <a:extLst>
                    <a:ext uri="{9D8B030D-6E8A-4147-A177-3AD203B41FA5}">
                      <a16:colId xmlns:a16="http://schemas.microsoft.com/office/drawing/2014/main" val="4266114626"/>
                    </a:ext>
                  </a:extLst>
                </a:gridCol>
              </a:tblGrid>
              <a:tr h="526011">
                <a:tc gridSpan="6"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 ОГЭ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817817"/>
                  </a:ext>
                </a:extLst>
              </a:tr>
              <a:tr h="800489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ОО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 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«2»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«3»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«5»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474814"/>
                  </a:ext>
                </a:extLst>
              </a:tr>
              <a:tr h="266830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№1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345677"/>
                  </a:ext>
                </a:extLst>
              </a:tr>
              <a:tr h="266830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№2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967762"/>
                  </a:ext>
                </a:extLst>
              </a:tr>
              <a:tr h="266830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ОШ №3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100423"/>
                  </a:ext>
                </a:extLst>
              </a:tr>
              <a:tr h="266830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№4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840892"/>
                  </a:ext>
                </a:extLst>
              </a:tr>
              <a:tr h="266830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№6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683026"/>
                  </a:ext>
                </a:extLst>
              </a:tr>
              <a:tr h="266830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№9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213521"/>
                  </a:ext>
                </a:extLst>
              </a:tr>
              <a:tr h="266830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Гимназия №10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296944"/>
                  </a:ext>
                </a:extLst>
              </a:tr>
              <a:tr h="266830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№15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763219"/>
                  </a:ext>
                </a:extLst>
              </a:tr>
              <a:tr h="266830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казачья СШ №22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922502"/>
                  </a:ext>
                </a:extLst>
              </a:tr>
              <a:tr h="266830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№23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539157"/>
                  </a:ext>
                </a:extLst>
              </a:tr>
              <a:tr h="266830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"Лицей №24"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770461"/>
                  </a:ext>
                </a:extLst>
              </a:tr>
              <a:tr h="266830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 городу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489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155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149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153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67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268770"/>
              </p:ext>
            </p:extLst>
          </p:nvPr>
        </p:nvGraphicFramePr>
        <p:xfrm>
          <a:off x="1886992" y="310592"/>
          <a:ext cx="8859383" cy="6380849"/>
        </p:xfrm>
        <a:graphic>
          <a:graphicData uri="http://schemas.openxmlformats.org/drawingml/2006/table">
            <a:tbl>
              <a:tblPr firstRow="1" firstCol="1" bandRow="1"/>
              <a:tblGrid>
                <a:gridCol w="2563062">
                  <a:extLst>
                    <a:ext uri="{9D8B030D-6E8A-4147-A177-3AD203B41FA5}">
                      <a16:colId xmlns:a16="http://schemas.microsoft.com/office/drawing/2014/main" val="1455489893"/>
                    </a:ext>
                  </a:extLst>
                </a:gridCol>
                <a:gridCol w="1196727">
                  <a:extLst>
                    <a:ext uri="{9D8B030D-6E8A-4147-A177-3AD203B41FA5}">
                      <a16:colId xmlns:a16="http://schemas.microsoft.com/office/drawing/2014/main" val="721899270"/>
                    </a:ext>
                  </a:extLst>
                </a:gridCol>
                <a:gridCol w="1657226">
                  <a:extLst>
                    <a:ext uri="{9D8B030D-6E8A-4147-A177-3AD203B41FA5}">
                      <a16:colId xmlns:a16="http://schemas.microsoft.com/office/drawing/2014/main" val="597830224"/>
                    </a:ext>
                  </a:extLst>
                </a:gridCol>
                <a:gridCol w="1159774">
                  <a:extLst>
                    <a:ext uri="{9D8B030D-6E8A-4147-A177-3AD203B41FA5}">
                      <a16:colId xmlns:a16="http://schemas.microsoft.com/office/drawing/2014/main" val="815206931"/>
                    </a:ext>
                  </a:extLst>
                </a:gridCol>
                <a:gridCol w="1209045">
                  <a:extLst>
                    <a:ext uri="{9D8B030D-6E8A-4147-A177-3AD203B41FA5}">
                      <a16:colId xmlns:a16="http://schemas.microsoft.com/office/drawing/2014/main" val="3009335303"/>
                    </a:ext>
                  </a:extLst>
                </a:gridCol>
                <a:gridCol w="1073549">
                  <a:extLst>
                    <a:ext uri="{9D8B030D-6E8A-4147-A177-3AD203B41FA5}">
                      <a16:colId xmlns:a16="http://schemas.microsoft.com/office/drawing/2014/main" val="4025243566"/>
                    </a:ext>
                  </a:extLst>
                </a:gridCol>
              </a:tblGrid>
              <a:tr h="637206">
                <a:tc gridSpan="6"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ОГЭ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81908"/>
                  </a:ext>
                </a:extLst>
              </a:tr>
              <a:tr h="969707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ОО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 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«2»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«3»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«5»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023843"/>
                  </a:ext>
                </a:extLst>
              </a:tr>
              <a:tr h="393202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№1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46267"/>
                  </a:ext>
                </a:extLst>
              </a:tr>
              <a:tr h="393202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№2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425505"/>
                  </a:ext>
                </a:extLst>
              </a:tr>
              <a:tr h="393202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ОШ №3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988914"/>
                  </a:ext>
                </a:extLst>
              </a:tr>
              <a:tr h="393202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№4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578987"/>
                  </a:ext>
                </a:extLst>
              </a:tr>
              <a:tr h="393202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№6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915858"/>
                  </a:ext>
                </a:extLst>
              </a:tr>
              <a:tr h="393202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№9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03623"/>
                  </a:ext>
                </a:extLst>
              </a:tr>
              <a:tr h="393202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Гимназия №10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767776"/>
                  </a:ext>
                </a:extLst>
              </a:tr>
              <a:tr h="393202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№15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317809"/>
                  </a:ext>
                </a:extLst>
              </a:tr>
              <a:tr h="393202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казачья СШ №22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281159"/>
                  </a:ext>
                </a:extLst>
              </a:tr>
              <a:tr h="393202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№23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316166"/>
                  </a:ext>
                </a:extLst>
              </a:tr>
              <a:tr h="393202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"Лицей №24"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550394"/>
                  </a:ext>
                </a:extLst>
              </a:tr>
              <a:tr h="393202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 городу 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488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332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794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412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</p:spPr>
      </p:pic>
    </p:spTree>
    <p:extLst>
      <p:ext uri="{BB962C8B-B14F-4D97-AF65-F5344CB8AC3E}">
        <p14:creationId xmlns:p14="http://schemas.microsoft.com/office/powerpoint/2010/main" val="94994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10628222" cy="5732417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FF00"/>
                </a:solidFill>
              </a:rPr>
              <a:t>С 15 марта по 20 мая 2022 года проверочные работы по русскому языку и математике напишут школьники 4-8 классов каждой параллели. В этот же период четвероклассники сдадут еще и ВПР по "Окружающему миру", а ученики 5-х классов - по биологии и истории.</a:t>
            </a:r>
          </a:p>
          <a:p>
            <a:r>
              <a:rPr lang="ru-RU" b="1" dirty="0">
                <a:solidFill>
                  <a:srgbClr val="FFFF00"/>
                </a:solidFill>
              </a:rPr>
              <a:t>С 1 апреля по 20 мая - мониторинг качества подготовки по иностранным языкам для 7-х классов.</a:t>
            </a:r>
          </a:p>
          <a:p>
            <a:r>
              <a:rPr lang="ru-RU" b="1" dirty="0">
                <a:solidFill>
                  <a:srgbClr val="FFFF00"/>
                </a:solidFill>
              </a:rPr>
              <a:t>Также с 15 марта по 20 мая для параллелей 6,7 и 8-х классов пройдут работы по истории, биологии, географии, обществознанию. 7-е классы напишут еще и физику, а 8-е - работы по химии.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692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5138" y="350761"/>
            <a:ext cx="8534400" cy="1507067"/>
          </a:xfrm>
        </p:spPr>
        <p:txBody>
          <a:bodyPr/>
          <a:lstStyle/>
          <a:p>
            <a:r>
              <a:rPr lang="ru-RU" dirty="0" smtClean="0"/>
              <a:t>Подведение итогов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1625598"/>
            <a:ext cx="8534400" cy="3615267"/>
          </a:xfrm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Результаты участия ОО г. Гуково в ГИА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2021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года позволяют сделать вывод о том, что система подготовки, организации и проведения Государственной (итоговой) аттестации в форме ЕГЭ, которая была реализована педагогическими коллективами школы в течение учебного года, недостаточно эффективна. 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Положительный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 только по предмету «Русский язык». Руководителю ГМО учителей русского языка 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литературы продолжать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работу в выбранном направлении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Несвоевременное внесение информации  о ГИА на свои официальные сайты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107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8383" y="167880"/>
            <a:ext cx="8534400" cy="1507067"/>
          </a:xfrm>
        </p:spPr>
        <p:txBody>
          <a:bodyPr>
            <a:noAutofit/>
          </a:bodyPr>
          <a:lstStyle/>
          <a:p>
            <a:pPr marL="285750" lvl="0" indent="-285750">
              <a:spcBef>
                <a:spcPct val="20000"/>
              </a:spcBef>
              <a:spcAft>
                <a:spcPts val="600"/>
              </a:spcAft>
            </a:pPr>
            <a:r>
              <a:rPr lang="ru-RU" sz="2400" b="1" cap="none" dirty="0">
                <a:ln>
                  <a:noFill/>
                </a:ln>
                <a:solidFill>
                  <a:schemeClr val="accent6"/>
                </a:solidFill>
                <a:ea typeface="+mn-ea"/>
                <a:cs typeface="+mn-cs"/>
              </a:rPr>
              <a:t>Основные задачи по решению проблем подготовки, организации и проведения государственной (итоговой) аттестации в </a:t>
            </a:r>
            <a:r>
              <a:rPr lang="ru-RU" sz="2400" b="1" cap="none" dirty="0" smtClean="0">
                <a:ln>
                  <a:noFill/>
                </a:ln>
                <a:solidFill>
                  <a:schemeClr val="accent6"/>
                </a:solidFill>
                <a:ea typeface="+mn-ea"/>
                <a:cs typeface="+mn-cs"/>
              </a:rPr>
              <a:t>2021-2022 </a:t>
            </a:r>
            <a:r>
              <a:rPr lang="ru-RU" sz="2400" b="1" cap="none" dirty="0">
                <a:ln>
                  <a:noFill/>
                </a:ln>
                <a:solidFill>
                  <a:schemeClr val="accent6"/>
                </a:solidFill>
                <a:ea typeface="+mn-ea"/>
                <a:cs typeface="+mn-cs"/>
              </a:rPr>
              <a:t>учебном году: </a:t>
            </a:r>
            <a:br>
              <a:rPr lang="ru-RU" sz="2400" b="1" cap="none" dirty="0">
                <a:ln>
                  <a:noFill/>
                </a:ln>
                <a:solidFill>
                  <a:schemeClr val="accent6"/>
                </a:solidFill>
                <a:ea typeface="+mn-ea"/>
                <a:cs typeface="+mn-cs"/>
              </a:rPr>
            </a:b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8383" y="1480457"/>
            <a:ext cx="9487400" cy="5512526"/>
          </a:xfrm>
        </p:spPr>
        <p:txBody>
          <a:bodyPr>
            <a:normAutofit fontScale="40000" lnSpcReduction="20000"/>
          </a:bodyPr>
          <a:lstStyle/>
          <a:p>
            <a:pPr lvl="0" fontAlgn="base"/>
            <a:r>
              <a:rPr lang="ru-RU" sz="4000" b="1" dirty="0" smtClean="0">
                <a:solidFill>
                  <a:srgbClr val="002060"/>
                </a:solidFill>
              </a:rPr>
              <a:t>Произвести </a:t>
            </a:r>
            <a:r>
              <a:rPr lang="ru-RU" sz="4000" b="1" dirty="0">
                <a:solidFill>
                  <a:srgbClr val="002060"/>
                </a:solidFill>
              </a:rPr>
              <a:t>анализ результатов участия школы в ГИА </a:t>
            </a:r>
            <a:r>
              <a:rPr lang="ru-RU" sz="4000" b="1" dirty="0" smtClean="0">
                <a:solidFill>
                  <a:srgbClr val="002060"/>
                </a:solidFill>
              </a:rPr>
              <a:t>2021 </a:t>
            </a:r>
            <a:r>
              <a:rPr lang="ru-RU" sz="4000" b="1" dirty="0">
                <a:solidFill>
                  <a:srgbClr val="002060"/>
                </a:solidFill>
              </a:rPr>
              <a:t>года и довести его до каждого члена педагогического коллектива  в срок </a:t>
            </a:r>
            <a:r>
              <a:rPr lang="ru-RU" sz="4000" b="1" i="1" dirty="0">
                <a:solidFill>
                  <a:srgbClr val="002060"/>
                </a:solidFill>
              </a:rPr>
              <a:t>до </a:t>
            </a:r>
            <a:r>
              <a:rPr lang="ru-RU" sz="4000" b="1" i="1" dirty="0" smtClean="0">
                <a:solidFill>
                  <a:srgbClr val="002060"/>
                </a:solidFill>
              </a:rPr>
              <a:t>10 сентября 2021 </a:t>
            </a:r>
            <a:r>
              <a:rPr lang="ru-RU" sz="4000" b="1" i="1" dirty="0">
                <a:solidFill>
                  <a:srgbClr val="002060"/>
                </a:solidFill>
              </a:rPr>
              <a:t>года, зам. </a:t>
            </a:r>
            <a:r>
              <a:rPr lang="ru-RU" sz="4000" b="1" i="1" dirty="0" smtClean="0">
                <a:solidFill>
                  <a:srgbClr val="002060"/>
                </a:solidFill>
              </a:rPr>
              <a:t>директора </a:t>
            </a:r>
            <a:r>
              <a:rPr lang="ru-RU" sz="4000" b="1" i="1" dirty="0">
                <a:solidFill>
                  <a:srgbClr val="002060"/>
                </a:solidFill>
              </a:rPr>
              <a:t>по УВР. </a:t>
            </a:r>
            <a:endParaRPr lang="ru-RU" sz="4000" b="1" dirty="0">
              <a:solidFill>
                <a:srgbClr val="002060"/>
              </a:solidFill>
            </a:endParaRPr>
          </a:p>
          <a:p>
            <a:pPr lvl="0" fontAlgn="base"/>
            <a:r>
              <a:rPr lang="ru-RU" sz="4000" b="1" dirty="0">
                <a:solidFill>
                  <a:srgbClr val="002060"/>
                </a:solidFill>
              </a:rPr>
              <a:t>Разработать план мероприятий по подготовке, организации и проведения ГИА в </a:t>
            </a:r>
            <a:r>
              <a:rPr lang="ru-RU" sz="4000" b="1" dirty="0" smtClean="0">
                <a:solidFill>
                  <a:srgbClr val="002060"/>
                </a:solidFill>
              </a:rPr>
              <a:t>2022 </a:t>
            </a:r>
            <a:r>
              <a:rPr lang="ru-RU" sz="4000" b="1" dirty="0">
                <a:solidFill>
                  <a:srgbClr val="002060"/>
                </a:solidFill>
              </a:rPr>
              <a:t>году («Дорожная карта») </a:t>
            </a:r>
            <a:r>
              <a:rPr lang="ru-RU" sz="4000" b="1" i="1" dirty="0">
                <a:solidFill>
                  <a:srgbClr val="002060"/>
                </a:solidFill>
              </a:rPr>
              <a:t>в течение сентября </a:t>
            </a:r>
            <a:r>
              <a:rPr lang="ru-RU" sz="4000" b="1" i="1" dirty="0" smtClean="0">
                <a:solidFill>
                  <a:srgbClr val="002060"/>
                </a:solidFill>
              </a:rPr>
              <a:t>2021 </a:t>
            </a:r>
            <a:r>
              <a:rPr lang="ru-RU" sz="4000" b="1" i="1" dirty="0">
                <a:solidFill>
                  <a:srgbClr val="002060"/>
                </a:solidFill>
              </a:rPr>
              <a:t>года, зам. </a:t>
            </a:r>
            <a:r>
              <a:rPr lang="ru-RU" sz="4000" b="1" i="1" dirty="0" smtClean="0">
                <a:solidFill>
                  <a:srgbClr val="002060"/>
                </a:solidFill>
              </a:rPr>
              <a:t>директора </a:t>
            </a:r>
            <a:r>
              <a:rPr lang="ru-RU" sz="4000" b="1" i="1" dirty="0">
                <a:solidFill>
                  <a:srgbClr val="002060"/>
                </a:solidFill>
              </a:rPr>
              <a:t>по УВР</a:t>
            </a:r>
            <a:r>
              <a:rPr lang="ru-RU" sz="4000" b="1" dirty="0">
                <a:solidFill>
                  <a:srgbClr val="002060"/>
                </a:solidFill>
              </a:rPr>
              <a:t>. </a:t>
            </a:r>
          </a:p>
          <a:p>
            <a:pPr lvl="0" fontAlgn="base"/>
            <a:r>
              <a:rPr lang="ru-RU" sz="4000" b="1" dirty="0">
                <a:solidFill>
                  <a:srgbClr val="002060"/>
                </a:solidFill>
              </a:rPr>
              <a:t>Организовать научно-методическую работу по подготовке всех категорий участников  и организаторов ЕГЭ и обучение педагогических работников в период </a:t>
            </a:r>
            <a:r>
              <a:rPr lang="ru-RU" sz="4000" b="1" i="1" dirty="0">
                <a:solidFill>
                  <a:srgbClr val="002060"/>
                </a:solidFill>
              </a:rPr>
              <a:t>с октября </a:t>
            </a:r>
            <a:r>
              <a:rPr lang="ru-RU" sz="4000" b="1" i="1" dirty="0" smtClean="0">
                <a:solidFill>
                  <a:srgbClr val="002060"/>
                </a:solidFill>
              </a:rPr>
              <a:t>2021 </a:t>
            </a:r>
            <a:r>
              <a:rPr lang="ru-RU" sz="4000" b="1" i="1" dirty="0">
                <a:solidFill>
                  <a:srgbClr val="002060"/>
                </a:solidFill>
              </a:rPr>
              <a:t>года по апрель </a:t>
            </a:r>
            <a:r>
              <a:rPr lang="ru-RU" sz="4000" b="1" i="1" dirty="0" smtClean="0">
                <a:solidFill>
                  <a:srgbClr val="002060"/>
                </a:solidFill>
              </a:rPr>
              <a:t>2022 </a:t>
            </a:r>
            <a:r>
              <a:rPr lang="ru-RU" sz="4000" b="1" i="1" dirty="0">
                <a:solidFill>
                  <a:srgbClr val="002060"/>
                </a:solidFill>
              </a:rPr>
              <a:t>года, зам. </a:t>
            </a:r>
            <a:r>
              <a:rPr lang="ru-RU" sz="4000" b="1" i="1" dirty="0" smtClean="0">
                <a:solidFill>
                  <a:srgbClr val="002060"/>
                </a:solidFill>
              </a:rPr>
              <a:t>директора </a:t>
            </a:r>
            <a:r>
              <a:rPr lang="ru-RU" sz="4000" b="1" i="1" dirty="0">
                <a:solidFill>
                  <a:srgbClr val="002060"/>
                </a:solidFill>
              </a:rPr>
              <a:t>по </a:t>
            </a:r>
            <a:r>
              <a:rPr lang="ru-RU" sz="4000" b="1" i="1" dirty="0" smtClean="0">
                <a:solidFill>
                  <a:srgbClr val="002060"/>
                </a:solidFill>
              </a:rPr>
              <a:t>УВР, обучение членов комиссии по ТПК ОГЭ-9. </a:t>
            </a:r>
            <a:endParaRPr lang="ru-RU" sz="4000" b="1" dirty="0">
              <a:solidFill>
                <a:srgbClr val="002060"/>
              </a:solidFill>
            </a:endParaRPr>
          </a:p>
          <a:p>
            <a:pPr lvl="0" fontAlgn="base"/>
            <a:r>
              <a:rPr lang="ru-RU" sz="4000" b="1" dirty="0">
                <a:solidFill>
                  <a:srgbClr val="002060"/>
                </a:solidFill>
              </a:rPr>
              <a:t>Включить в план ВСОКО мероприятия, нацеленные на улучшение качества предметной подготовки </a:t>
            </a:r>
            <a:r>
              <a:rPr lang="ru-RU" sz="4000" b="1" dirty="0" smtClean="0">
                <a:solidFill>
                  <a:srgbClr val="002060"/>
                </a:solidFill>
              </a:rPr>
              <a:t>учащихся</a:t>
            </a:r>
            <a:r>
              <a:rPr lang="ru-RU" sz="4000" b="1" i="1" dirty="0" smtClean="0">
                <a:solidFill>
                  <a:srgbClr val="002060"/>
                </a:solidFill>
              </a:rPr>
              <a:t> </a:t>
            </a:r>
            <a:r>
              <a:rPr lang="ru-RU" sz="4000" b="1" i="1" dirty="0">
                <a:solidFill>
                  <a:srgbClr val="002060"/>
                </a:solidFill>
              </a:rPr>
              <a:t>зам. </a:t>
            </a:r>
            <a:r>
              <a:rPr lang="ru-RU" sz="4000" b="1" i="1" dirty="0" smtClean="0">
                <a:solidFill>
                  <a:srgbClr val="002060"/>
                </a:solidFill>
              </a:rPr>
              <a:t>директора по </a:t>
            </a:r>
            <a:r>
              <a:rPr lang="ru-RU" sz="4000" b="1" i="1" dirty="0">
                <a:solidFill>
                  <a:srgbClr val="002060"/>
                </a:solidFill>
              </a:rPr>
              <a:t>УВР.</a:t>
            </a:r>
            <a:endParaRPr lang="ru-RU" sz="4000" b="1" dirty="0">
              <a:solidFill>
                <a:srgbClr val="002060"/>
              </a:solidFill>
            </a:endParaRPr>
          </a:p>
          <a:p>
            <a:pPr lvl="0" fontAlgn="base"/>
            <a:r>
              <a:rPr lang="ru-RU" sz="4000" b="1" dirty="0">
                <a:solidFill>
                  <a:srgbClr val="002060"/>
                </a:solidFill>
              </a:rPr>
              <a:t>Обеспечить подготовку к участию в ГИА обучающихся 9 и 11 классов на учебных занятиях и занятиях спецкурсов в </a:t>
            </a:r>
            <a:r>
              <a:rPr lang="ru-RU" sz="4000" b="1" i="1" dirty="0">
                <a:solidFill>
                  <a:srgbClr val="002060"/>
                </a:solidFill>
              </a:rPr>
              <a:t>течение года, учителя – предметники</a:t>
            </a:r>
            <a:r>
              <a:rPr lang="ru-RU" sz="4000" b="1" dirty="0">
                <a:solidFill>
                  <a:srgbClr val="002060"/>
                </a:solidFill>
              </a:rPr>
              <a:t>. </a:t>
            </a:r>
          </a:p>
          <a:p>
            <a:pPr lvl="0" fontAlgn="base"/>
            <a:r>
              <a:rPr lang="ru-RU" sz="4000" b="1" dirty="0" smtClean="0">
                <a:solidFill>
                  <a:srgbClr val="002060"/>
                </a:solidFill>
              </a:rPr>
              <a:t>Обеспечить </a:t>
            </a:r>
            <a:r>
              <a:rPr lang="ru-RU" sz="4000" b="1" dirty="0">
                <a:solidFill>
                  <a:srgbClr val="002060"/>
                </a:solidFill>
              </a:rPr>
              <a:t>информационную поддержку проведения ГИА в </a:t>
            </a:r>
            <a:r>
              <a:rPr lang="ru-RU" sz="4000" b="1" dirty="0" smtClean="0">
                <a:solidFill>
                  <a:srgbClr val="002060"/>
                </a:solidFill>
              </a:rPr>
              <a:t>2022 </a:t>
            </a:r>
            <a:r>
              <a:rPr lang="ru-RU" sz="4000" b="1" dirty="0">
                <a:solidFill>
                  <a:srgbClr val="002060"/>
                </a:solidFill>
              </a:rPr>
              <a:t>году: </a:t>
            </a:r>
            <a:r>
              <a:rPr lang="ru-RU" sz="4000" b="1" i="1" dirty="0">
                <a:solidFill>
                  <a:srgbClr val="002060"/>
                </a:solidFill>
              </a:rPr>
              <a:t>зам. </a:t>
            </a:r>
            <a:r>
              <a:rPr lang="ru-RU" sz="4000" b="1" i="1" dirty="0" smtClean="0">
                <a:solidFill>
                  <a:srgbClr val="002060"/>
                </a:solidFill>
              </a:rPr>
              <a:t>директора </a:t>
            </a:r>
            <a:r>
              <a:rPr lang="ru-RU" sz="4000" b="1" i="1" dirty="0">
                <a:solidFill>
                  <a:srgbClr val="002060"/>
                </a:solidFill>
              </a:rPr>
              <a:t>по УВР, классные руководители</a:t>
            </a:r>
            <a:r>
              <a:rPr lang="ru-RU" sz="4000" b="1" dirty="0">
                <a:solidFill>
                  <a:srgbClr val="002060"/>
                </a:solidFill>
              </a:rPr>
              <a:t>. </a:t>
            </a:r>
            <a:endParaRPr lang="ru-RU" sz="4000" b="1" dirty="0" smtClean="0">
              <a:solidFill>
                <a:srgbClr val="002060"/>
              </a:solidFill>
            </a:endParaRPr>
          </a:p>
          <a:p>
            <a:pPr lvl="0" fontAlgn="base"/>
            <a:r>
              <a:rPr lang="ru-RU" sz="4000" b="1" dirty="0" smtClean="0">
                <a:solidFill>
                  <a:srgbClr val="002060"/>
                </a:solidFill>
              </a:rPr>
              <a:t>Обеспечить объективность проведения ВПР в 2022 учебном году.</a:t>
            </a:r>
            <a:endParaRPr lang="ru-RU" sz="4000" b="1" dirty="0">
              <a:solidFill>
                <a:srgbClr val="002060"/>
              </a:solidFill>
            </a:endParaRPr>
          </a:p>
          <a:p>
            <a:pPr lvl="0" fontAlgn="base"/>
            <a:r>
              <a:rPr lang="ru-RU" sz="4000" b="1" dirty="0">
                <a:solidFill>
                  <a:srgbClr val="002060"/>
                </a:solidFill>
              </a:rPr>
              <a:t>Продолжить практику проведения репетиционных ЕГЭ (ОГЭ) внутри ОО, участия в проведении репетиционных и пробных ЕГЭ (ОГЭ) на уровне города: </a:t>
            </a:r>
            <a:r>
              <a:rPr lang="ru-RU" sz="4000" b="1" i="1" dirty="0">
                <a:solidFill>
                  <a:srgbClr val="002060"/>
                </a:solidFill>
              </a:rPr>
              <a:t>в течение года, учителя – предметники. </a:t>
            </a:r>
            <a:r>
              <a:rPr lang="ru-RU" sz="4000" b="1" dirty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539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-470262"/>
            <a:ext cx="11202989" cy="8090262"/>
          </a:xfrm>
        </p:spPr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dirty="0" smtClean="0"/>
              <a:t>        В </a:t>
            </a:r>
            <a:r>
              <a:rPr lang="ru-RU" dirty="0"/>
              <a:t>начале учебного года во всех ОО был разработан план-график подготовки к ГИА. В 	течение 	учебного 	года 	были 	обновлены 	документы, регламентирующие нормативно – правовые основы ЕГЭ (ГИА).  </a:t>
            </a:r>
          </a:p>
          <a:p>
            <a:r>
              <a:rPr lang="ru-RU" dirty="0"/>
              <a:t>        Согласно действующему законодательству в ОО были созданы условия для подготовки учащихся к ГИА в следующих формах: - выпускникам 11 класса – в форме ЕГЭ; - выпускникам 9 класса – в форме </a:t>
            </a:r>
            <a:r>
              <a:rPr lang="ru-RU" dirty="0" smtClean="0"/>
              <a:t>ОГЭ. </a:t>
            </a:r>
            <a:endParaRPr lang="ru-RU" dirty="0"/>
          </a:p>
          <a:p>
            <a:r>
              <a:rPr lang="ru-RU" dirty="0" smtClean="0"/>
              <a:t>        Велась </a:t>
            </a:r>
            <a:r>
              <a:rPr lang="ru-RU" dirty="0"/>
              <a:t>активная работа по совершенствованию механизма информирования всех категорий граждан о порядке проведения </a:t>
            </a:r>
            <a:r>
              <a:rPr lang="ru-RU" dirty="0" smtClean="0"/>
              <a:t>ГИА.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839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4212" y="685800"/>
            <a:ext cx="11263947" cy="55952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КАЛЕНДАРЬ СОБЫТИЙ В 2020-2021 УЧЕБНОМ ГОДУ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type="body" idx="1"/>
          </p:nvPr>
        </p:nvSpPr>
        <p:spPr>
          <a:xfrm>
            <a:off x="684212" y="1162594"/>
            <a:ext cx="10445342" cy="48985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Ноябрь 2020 – проведение диагностических работ в 10 классах;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10.02.21, 10.03.21, 17.05.21- итоговое собеседование в 9 классах;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Март-май 2021– проведение ВПР;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апрель-май 2021 – проведение апробаций по ЕГЭ;</a:t>
            </a:r>
          </a:p>
          <a:p>
            <a:r>
              <a:rPr lang="ru-RU" b="1" dirty="0">
                <a:solidFill>
                  <a:schemeClr val="tx1"/>
                </a:solidFill>
              </a:rPr>
              <a:t>15.04.21, </a:t>
            </a:r>
            <a:r>
              <a:rPr lang="ru-RU" b="1" dirty="0" smtClean="0">
                <a:solidFill>
                  <a:schemeClr val="tx1"/>
                </a:solidFill>
              </a:rPr>
              <a:t>12.05.21 - итоговое сочинение в 11 классах;</a:t>
            </a:r>
          </a:p>
          <a:p>
            <a:r>
              <a:rPr lang="ru-RU" b="1" dirty="0">
                <a:solidFill>
                  <a:schemeClr val="tx1"/>
                </a:solidFill>
              </a:rPr>
              <a:t>с 18.05.21 по </a:t>
            </a:r>
            <a:r>
              <a:rPr lang="ru-RU" b="1" dirty="0" smtClean="0">
                <a:solidFill>
                  <a:schemeClr val="tx1"/>
                </a:solidFill>
              </a:rPr>
              <a:t>21.05.21 - контрольные работы в 9 классах;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Май – июль – проведение ГИА.</a:t>
            </a: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marL="6350" indent="-6350" algn="just">
              <a:lnSpc>
                <a:spcPct val="112000"/>
              </a:lnSpc>
              <a:spcAft>
                <a:spcPts val="7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проведения ИС-11 и ИС-09 было привлечено общественное наблюдение из числа родительской общественности, а также педагогов (обмен ОО).</a:t>
            </a:r>
          </a:p>
          <a:p>
            <a:pPr marL="6350" indent="-6350" algn="just">
              <a:lnSpc>
                <a:spcPct val="112000"/>
              </a:lnSpc>
              <a:spcAft>
                <a:spcPts val="7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проведения ЕГЭ в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2020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году было введено онлайн наблюдение, в котором участие приняли сотрудники отдела образования и заместители директоров по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УВР и в 2021 году.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42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3149" y="4110446"/>
            <a:ext cx="8534400" cy="699588"/>
          </a:xfrm>
        </p:spPr>
        <p:txBody>
          <a:bodyPr>
            <a:normAutofit fontScale="90000"/>
          </a:bodyPr>
          <a:lstStyle/>
          <a:p>
            <a:r>
              <a:rPr lang="ru-RU" sz="2700" dirty="0"/>
              <a:t>Достижения выпускников г. Гуково 2021 года:</a:t>
            </a:r>
            <a:br>
              <a:rPr lang="ru-RU" sz="2700" dirty="0"/>
            </a:br>
            <a:r>
              <a:rPr lang="ru-RU" sz="2700" dirty="0"/>
              <a:t>21 медаль в 11-х классах «За особые успехи в учении;</a:t>
            </a:r>
            <a:br>
              <a:rPr lang="ru-RU" sz="2700" dirty="0"/>
            </a:br>
            <a:r>
              <a:rPr lang="ru-RU" sz="2700" dirty="0"/>
              <a:t>3 медали в 11-х классах «За особые успехи выпускнику Дона;</a:t>
            </a:r>
            <a:br>
              <a:rPr lang="ru-RU" sz="2700" dirty="0"/>
            </a:br>
            <a:r>
              <a:rPr lang="ru-RU" sz="2700" dirty="0"/>
              <a:t>36 аттестатов в 9-х классах особого образца.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269966"/>
            <a:ext cx="10724017" cy="2769325"/>
          </a:xfrm>
        </p:spPr>
        <p:txBody>
          <a:bodyPr/>
          <a:lstStyle/>
          <a:p>
            <a:r>
              <a:rPr lang="ru-RU" dirty="0"/>
              <a:t>Анализ участия в ЕГЭ 2021 года позволил выстроить </a:t>
            </a:r>
            <a:r>
              <a:rPr lang="ru-RU" b="1" dirty="0"/>
              <a:t>рейтинг общеобразовательных предметов в соответствии с образовательными потребностями учащихся. </a:t>
            </a:r>
            <a:endParaRPr lang="ru-RU" dirty="0"/>
          </a:p>
          <a:p>
            <a:r>
              <a:rPr lang="ru-RU" dirty="0"/>
              <a:t>В 2021 году на экзамене по истории было 1 удаление из аудитории по причине письменных заметок у частника экзамена. Все категории работников сработали грамотно. Были различные технические сбои за весь период проведения экзаменов, команды технических специалистов применили весь свой профессионализм в непростых ситуациях.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05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146052"/>
              </p:ext>
            </p:extLst>
          </p:nvPr>
        </p:nvGraphicFramePr>
        <p:xfrm>
          <a:off x="1114698" y="357055"/>
          <a:ext cx="10232572" cy="5773781"/>
        </p:xfrm>
        <a:graphic>
          <a:graphicData uri="http://schemas.openxmlformats.org/drawingml/2006/table">
            <a:tbl>
              <a:tblPr firstRow="1" firstCol="1" bandRow="1"/>
              <a:tblGrid>
                <a:gridCol w="3536618">
                  <a:extLst>
                    <a:ext uri="{9D8B030D-6E8A-4147-A177-3AD203B41FA5}">
                      <a16:colId xmlns:a16="http://schemas.microsoft.com/office/drawing/2014/main" val="3753558699"/>
                    </a:ext>
                  </a:extLst>
                </a:gridCol>
                <a:gridCol w="1590862">
                  <a:extLst>
                    <a:ext uri="{9D8B030D-6E8A-4147-A177-3AD203B41FA5}">
                      <a16:colId xmlns:a16="http://schemas.microsoft.com/office/drawing/2014/main" val="1369177514"/>
                    </a:ext>
                  </a:extLst>
                </a:gridCol>
                <a:gridCol w="1982702">
                  <a:extLst>
                    <a:ext uri="{9D8B030D-6E8A-4147-A177-3AD203B41FA5}">
                      <a16:colId xmlns:a16="http://schemas.microsoft.com/office/drawing/2014/main" val="636331152"/>
                    </a:ext>
                  </a:extLst>
                </a:gridCol>
                <a:gridCol w="1651318">
                  <a:extLst>
                    <a:ext uri="{9D8B030D-6E8A-4147-A177-3AD203B41FA5}">
                      <a16:colId xmlns:a16="http://schemas.microsoft.com/office/drawing/2014/main" val="2464205521"/>
                    </a:ext>
                  </a:extLst>
                </a:gridCol>
                <a:gridCol w="1471072">
                  <a:extLst>
                    <a:ext uri="{9D8B030D-6E8A-4147-A177-3AD203B41FA5}">
                      <a16:colId xmlns:a16="http://schemas.microsoft.com/office/drawing/2014/main" val="2382485912"/>
                    </a:ext>
                  </a:extLst>
                </a:gridCol>
              </a:tblGrid>
              <a:tr h="524889">
                <a:tc gridSpan="5"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 ГВЭ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884845"/>
                  </a:ext>
                </a:extLst>
              </a:tr>
              <a:tr h="1574669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ОО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 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преодолели минимальный порог (24)</a:t>
                      </a:r>
                      <a:endParaRPr lang="ru-RU" sz="2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 </a:t>
                      </a:r>
                      <a:endParaRPr lang="ru-RU" sz="2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от 80 до 100 баллов </a:t>
                      </a:r>
                      <a:endParaRPr lang="ru-RU" sz="2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299373"/>
                  </a:ext>
                </a:extLst>
              </a:tr>
              <a:tr h="524889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Гимназия №10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054911"/>
                  </a:ext>
                </a:extLst>
              </a:tr>
              <a:tr h="524889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№15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930334"/>
                  </a:ext>
                </a:extLst>
              </a:tr>
              <a:tr h="524889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 городу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507264"/>
                  </a:ext>
                </a:extLst>
              </a:tr>
              <a:tr h="524889">
                <a:tc gridSpan="5"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ГВЭ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0284552"/>
                  </a:ext>
                </a:extLst>
              </a:tr>
              <a:tr h="524889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Гимназия №10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026128"/>
                  </a:ext>
                </a:extLst>
              </a:tr>
              <a:tr h="524889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№15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089406"/>
                  </a:ext>
                </a:extLst>
              </a:tr>
              <a:tr h="524889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 городу 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492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763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406028"/>
              </p:ext>
            </p:extLst>
          </p:nvPr>
        </p:nvGraphicFramePr>
        <p:xfrm>
          <a:off x="1314994" y="478975"/>
          <a:ext cx="9387839" cy="5704109"/>
        </p:xfrm>
        <a:graphic>
          <a:graphicData uri="http://schemas.openxmlformats.org/drawingml/2006/table">
            <a:tbl>
              <a:tblPr firstRow="1" firstCol="1" bandRow="1"/>
              <a:tblGrid>
                <a:gridCol w="3244659">
                  <a:extLst>
                    <a:ext uri="{9D8B030D-6E8A-4147-A177-3AD203B41FA5}">
                      <a16:colId xmlns:a16="http://schemas.microsoft.com/office/drawing/2014/main" val="1026317425"/>
                    </a:ext>
                  </a:extLst>
                </a:gridCol>
                <a:gridCol w="1459532">
                  <a:extLst>
                    <a:ext uri="{9D8B030D-6E8A-4147-A177-3AD203B41FA5}">
                      <a16:colId xmlns:a16="http://schemas.microsoft.com/office/drawing/2014/main" val="3373851554"/>
                    </a:ext>
                  </a:extLst>
                </a:gridCol>
                <a:gridCol w="1819023">
                  <a:extLst>
                    <a:ext uri="{9D8B030D-6E8A-4147-A177-3AD203B41FA5}">
                      <a16:colId xmlns:a16="http://schemas.microsoft.com/office/drawing/2014/main" val="4131355818"/>
                    </a:ext>
                  </a:extLst>
                </a:gridCol>
                <a:gridCol w="1514995">
                  <a:extLst>
                    <a:ext uri="{9D8B030D-6E8A-4147-A177-3AD203B41FA5}">
                      <a16:colId xmlns:a16="http://schemas.microsoft.com/office/drawing/2014/main" val="505500014"/>
                    </a:ext>
                  </a:extLst>
                </a:gridCol>
                <a:gridCol w="1349630">
                  <a:extLst>
                    <a:ext uri="{9D8B030D-6E8A-4147-A177-3AD203B41FA5}">
                      <a16:colId xmlns:a16="http://schemas.microsoft.com/office/drawing/2014/main" val="1865283133"/>
                    </a:ext>
                  </a:extLst>
                </a:gridCol>
              </a:tblGrid>
              <a:tr h="804843">
                <a:tc gridSpan="5"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 ЕГЭ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634662"/>
                  </a:ext>
                </a:extLst>
              </a:tr>
              <a:tr h="1224818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ОО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 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преодолели минимальный порог (24)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 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от 80 до 100 баллов 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045603"/>
                  </a:ext>
                </a:extLst>
              </a:tr>
              <a:tr h="408272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№1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842154"/>
                  </a:ext>
                </a:extLst>
              </a:tr>
              <a:tr h="408272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№6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428742"/>
                  </a:ext>
                </a:extLst>
              </a:tr>
              <a:tr h="408272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№9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459723"/>
                  </a:ext>
                </a:extLst>
              </a:tr>
              <a:tr h="408272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Гимназия №10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666532"/>
                  </a:ext>
                </a:extLst>
              </a:tr>
              <a:tr h="408272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№15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631219"/>
                  </a:ext>
                </a:extLst>
              </a:tr>
              <a:tr h="408272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казачья СШ №22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481981"/>
                  </a:ext>
                </a:extLst>
              </a:tr>
              <a:tr h="408272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№23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889922"/>
                  </a:ext>
                </a:extLst>
              </a:tr>
              <a:tr h="408272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"Лицей №24"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32427"/>
                  </a:ext>
                </a:extLst>
              </a:tr>
              <a:tr h="408272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 городу 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199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690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426965"/>
              </p:ext>
            </p:extLst>
          </p:nvPr>
        </p:nvGraphicFramePr>
        <p:xfrm>
          <a:off x="1027611" y="391881"/>
          <a:ext cx="9771018" cy="6015323"/>
        </p:xfrm>
        <a:graphic>
          <a:graphicData uri="http://schemas.openxmlformats.org/drawingml/2006/table">
            <a:tbl>
              <a:tblPr firstRow="1" firstCol="1" bandRow="1"/>
              <a:tblGrid>
                <a:gridCol w="3377096">
                  <a:extLst>
                    <a:ext uri="{9D8B030D-6E8A-4147-A177-3AD203B41FA5}">
                      <a16:colId xmlns:a16="http://schemas.microsoft.com/office/drawing/2014/main" val="576852568"/>
                    </a:ext>
                  </a:extLst>
                </a:gridCol>
                <a:gridCol w="1519103">
                  <a:extLst>
                    <a:ext uri="{9D8B030D-6E8A-4147-A177-3AD203B41FA5}">
                      <a16:colId xmlns:a16="http://schemas.microsoft.com/office/drawing/2014/main" val="2211585630"/>
                    </a:ext>
                  </a:extLst>
                </a:gridCol>
                <a:gridCol w="1893269">
                  <a:extLst>
                    <a:ext uri="{9D8B030D-6E8A-4147-A177-3AD203B41FA5}">
                      <a16:colId xmlns:a16="http://schemas.microsoft.com/office/drawing/2014/main" val="2611748901"/>
                    </a:ext>
                  </a:extLst>
                </a:gridCol>
                <a:gridCol w="1576833">
                  <a:extLst>
                    <a:ext uri="{9D8B030D-6E8A-4147-A177-3AD203B41FA5}">
                      <a16:colId xmlns:a16="http://schemas.microsoft.com/office/drawing/2014/main" val="3659677315"/>
                    </a:ext>
                  </a:extLst>
                </a:gridCol>
                <a:gridCol w="1404717">
                  <a:extLst>
                    <a:ext uri="{9D8B030D-6E8A-4147-A177-3AD203B41FA5}">
                      <a16:colId xmlns:a16="http://schemas.microsoft.com/office/drawing/2014/main" val="1329023473"/>
                    </a:ext>
                  </a:extLst>
                </a:gridCol>
              </a:tblGrid>
              <a:tr h="802401">
                <a:tc gridSpan="5"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(профильный уровень) ЕГЭ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793063"/>
                  </a:ext>
                </a:extLst>
              </a:tr>
              <a:tr h="1273640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ОО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 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преодолели минимальный порог (27)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 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от 80 до 100 баллов 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679842"/>
                  </a:ext>
                </a:extLst>
              </a:tr>
              <a:tr h="437698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№1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710793"/>
                  </a:ext>
                </a:extLst>
              </a:tr>
              <a:tr h="437698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№6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65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707758"/>
                  </a:ext>
                </a:extLst>
              </a:tr>
              <a:tr h="437698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№9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65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056558"/>
                  </a:ext>
                </a:extLst>
              </a:tr>
              <a:tr h="437698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Гимназия №10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65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669281"/>
                  </a:ext>
                </a:extLst>
              </a:tr>
              <a:tr h="437698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№15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65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958877"/>
                  </a:ext>
                </a:extLst>
              </a:tr>
              <a:tr h="437698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казачья СШ №22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65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046024"/>
                  </a:ext>
                </a:extLst>
              </a:tr>
              <a:tr h="437698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№23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65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076197"/>
                  </a:ext>
                </a:extLst>
              </a:tr>
              <a:tr h="437698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"Лицей №24"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65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985335"/>
                  </a:ext>
                </a:extLst>
              </a:tr>
              <a:tr h="437698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 городу 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65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085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40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579789"/>
              </p:ext>
            </p:extLst>
          </p:nvPr>
        </p:nvGraphicFramePr>
        <p:xfrm>
          <a:off x="1297577" y="243841"/>
          <a:ext cx="9535886" cy="6078580"/>
        </p:xfrm>
        <a:graphic>
          <a:graphicData uri="http://schemas.openxmlformats.org/drawingml/2006/table">
            <a:tbl>
              <a:tblPr firstRow="1" firstCol="1" bandRow="1"/>
              <a:tblGrid>
                <a:gridCol w="3295828">
                  <a:extLst>
                    <a:ext uri="{9D8B030D-6E8A-4147-A177-3AD203B41FA5}">
                      <a16:colId xmlns:a16="http://schemas.microsoft.com/office/drawing/2014/main" val="1328417602"/>
                    </a:ext>
                  </a:extLst>
                </a:gridCol>
                <a:gridCol w="1482549">
                  <a:extLst>
                    <a:ext uri="{9D8B030D-6E8A-4147-A177-3AD203B41FA5}">
                      <a16:colId xmlns:a16="http://schemas.microsoft.com/office/drawing/2014/main" val="1222182540"/>
                    </a:ext>
                  </a:extLst>
                </a:gridCol>
                <a:gridCol w="1847708">
                  <a:extLst>
                    <a:ext uri="{9D8B030D-6E8A-4147-A177-3AD203B41FA5}">
                      <a16:colId xmlns:a16="http://schemas.microsoft.com/office/drawing/2014/main" val="524025125"/>
                    </a:ext>
                  </a:extLst>
                </a:gridCol>
                <a:gridCol w="1538887">
                  <a:extLst>
                    <a:ext uri="{9D8B030D-6E8A-4147-A177-3AD203B41FA5}">
                      <a16:colId xmlns:a16="http://schemas.microsoft.com/office/drawing/2014/main" val="49818039"/>
                    </a:ext>
                  </a:extLst>
                </a:gridCol>
                <a:gridCol w="1370914">
                  <a:extLst>
                    <a:ext uri="{9D8B030D-6E8A-4147-A177-3AD203B41FA5}">
                      <a16:colId xmlns:a16="http://schemas.microsoft.com/office/drawing/2014/main" val="2306911076"/>
                    </a:ext>
                  </a:extLst>
                </a:gridCol>
              </a:tblGrid>
              <a:tr h="857678">
                <a:tc gridSpan="5"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161928"/>
                  </a:ext>
                </a:extLst>
              </a:tr>
              <a:tr h="1305227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ОО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 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преодолели минимальный порог (42)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 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от 80 до 100 баллов 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352935"/>
                  </a:ext>
                </a:extLst>
              </a:tr>
              <a:tr h="435075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№1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41826"/>
                  </a:ext>
                </a:extLst>
              </a:tr>
              <a:tr h="435075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№6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679136"/>
                  </a:ext>
                </a:extLst>
              </a:tr>
              <a:tr h="435075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№9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001846"/>
                  </a:ext>
                </a:extLst>
              </a:tr>
              <a:tr h="435075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Гимназия №10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679358"/>
                  </a:ext>
                </a:extLst>
              </a:tr>
              <a:tr h="435075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№15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192636"/>
                  </a:ext>
                </a:extLst>
              </a:tr>
              <a:tr h="435075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казачья СШ №22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096162"/>
                  </a:ext>
                </a:extLst>
              </a:tr>
              <a:tr h="435075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№23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658488"/>
                  </a:ext>
                </a:extLst>
              </a:tr>
              <a:tr h="435075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"Лицей №24"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755286"/>
                  </a:ext>
                </a:extLst>
              </a:tr>
              <a:tr h="435075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 городу 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931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119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616036"/>
              </p:ext>
            </p:extLst>
          </p:nvPr>
        </p:nvGraphicFramePr>
        <p:xfrm>
          <a:off x="2075588" y="200298"/>
          <a:ext cx="7817349" cy="3137879"/>
        </p:xfrm>
        <a:graphic>
          <a:graphicData uri="http://schemas.openxmlformats.org/drawingml/2006/table">
            <a:tbl>
              <a:tblPr firstRow="1" firstCol="1" bandRow="1"/>
              <a:tblGrid>
                <a:gridCol w="2467089">
                  <a:extLst>
                    <a:ext uri="{9D8B030D-6E8A-4147-A177-3AD203B41FA5}">
                      <a16:colId xmlns:a16="http://schemas.microsoft.com/office/drawing/2014/main" val="2323307130"/>
                    </a:ext>
                  </a:extLst>
                </a:gridCol>
                <a:gridCol w="1109761">
                  <a:extLst>
                    <a:ext uri="{9D8B030D-6E8A-4147-A177-3AD203B41FA5}">
                      <a16:colId xmlns:a16="http://schemas.microsoft.com/office/drawing/2014/main" val="4195532657"/>
                    </a:ext>
                  </a:extLst>
                </a:gridCol>
                <a:gridCol w="1383101">
                  <a:extLst>
                    <a:ext uri="{9D8B030D-6E8A-4147-A177-3AD203B41FA5}">
                      <a16:colId xmlns:a16="http://schemas.microsoft.com/office/drawing/2014/main" val="783922392"/>
                    </a:ext>
                  </a:extLst>
                </a:gridCol>
                <a:gridCol w="1151933">
                  <a:extLst>
                    <a:ext uri="{9D8B030D-6E8A-4147-A177-3AD203B41FA5}">
                      <a16:colId xmlns:a16="http://schemas.microsoft.com/office/drawing/2014/main" val="2532259373"/>
                    </a:ext>
                  </a:extLst>
                </a:gridCol>
                <a:gridCol w="1705465">
                  <a:extLst>
                    <a:ext uri="{9D8B030D-6E8A-4147-A177-3AD203B41FA5}">
                      <a16:colId xmlns:a16="http://schemas.microsoft.com/office/drawing/2014/main" val="1657363711"/>
                    </a:ext>
                  </a:extLst>
                </a:gridCol>
              </a:tblGrid>
              <a:tr h="207398">
                <a:tc gridSpan="5"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759806"/>
                  </a:ext>
                </a:extLst>
              </a:tr>
              <a:tr h="595668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ОО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преодолели минимальный порог (36)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от 80 до 100 баллов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379740"/>
                  </a:ext>
                </a:extLst>
              </a:tr>
              <a:tr h="201138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№1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704309"/>
                  </a:ext>
                </a:extLst>
              </a:tr>
              <a:tr h="201138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№6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150756"/>
                  </a:ext>
                </a:extLst>
              </a:tr>
              <a:tr h="201138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№9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608667"/>
                  </a:ext>
                </a:extLst>
              </a:tr>
              <a:tr h="201138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Гимназия №10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870157"/>
                  </a:ext>
                </a:extLst>
              </a:tr>
              <a:tr h="201138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№15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590618"/>
                  </a:ext>
                </a:extLst>
              </a:tr>
              <a:tr h="201138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казачья СШ №22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577908"/>
                  </a:ext>
                </a:extLst>
              </a:tr>
              <a:tr h="201138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№23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725777"/>
                  </a:ext>
                </a:extLst>
              </a:tr>
              <a:tr h="284375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"Лицей №24"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700315"/>
                  </a:ext>
                </a:extLst>
              </a:tr>
              <a:tr h="198556"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 городу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119650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737367"/>
              </p:ext>
            </p:extLst>
          </p:nvPr>
        </p:nvGraphicFramePr>
        <p:xfrm>
          <a:off x="2075588" y="3338177"/>
          <a:ext cx="7817350" cy="3333507"/>
        </p:xfrm>
        <a:graphic>
          <a:graphicData uri="http://schemas.openxmlformats.org/drawingml/2006/table">
            <a:tbl>
              <a:tblPr firstRow="1" firstCol="1" bandRow="1"/>
              <a:tblGrid>
                <a:gridCol w="2469841">
                  <a:extLst>
                    <a:ext uri="{9D8B030D-6E8A-4147-A177-3AD203B41FA5}">
                      <a16:colId xmlns:a16="http://schemas.microsoft.com/office/drawing/2014/main" val="759128714"/>
                    </a:ext>
                  </a:extLst>
                </a:gridCol>
                <a:gridCol w="1110999">
                  <a:extLst>
                    <a:ext uri="{9D8B030D-6E8A-4147-A177-3AD203B41FA5}">
                      <a16:colId xmlns:a16="http://schemas.microsoft.com/office/drawing/2014/main" val="1046383888"/>
                    </a:ext>
                  </a:extLst>
                </a:gridCol>
                <a:gridCol w="1384644">
                  <a:extLst>
                    <a:ext uri="{9D8B030D-6E8A-4147-A177-3AD203B41FA5}">
                      <a16:colId xmlns:a16="http://schemas.microsoft.com/office/drawing/2014/main" val="2229772011"/>
                    </a:ext>
                  </a:extLst>
                </a:gridCol>
                <a:gridCol w="1153218">
                  <a:extLst>
                    <a:ext uri="{9D8B030D-6E8A-4147-A177-3AD203B41FA5}">
                      <a16:colId xmlns:a16="http://schemas.microsoft.com/office/drawing/2014/main" val="2198913060"/>
                    </a:ext>
                  </a:extLst>
                </a:gridCol>
                <a:gridCol w="1698648">
                  <a:extLst>
                    <a:ext uri="{9D8B030D-6E8A-4147-A177-3AD203B41FA5}">
                      <a16:colId xmlns:a16="http://schemas.microsoft.com/office/drawing/2014/main" val="187856331"/>
                    </a:ext>
                  </a:extLst>
                </a:gridCol>
              </a:tblGrid>
              <a:tr h="466096">
                <a:tc gridSpan="5"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492032"/>
                  </a:ext>
                </a:extLst>
              </a:tr>
              <a:tr h="709312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ОО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участников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преодолели минимальный порог (36)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от 80 до 100 баллов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053663"/>
                  </a:ext>
                </a:extLst>
              </a:tr>
              <a:tr h="236438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№1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11657"/>
                  </a:ext>
                </a:extLst>
              </a:tr>
              <a:tr h="236438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№6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139455"/>
                  </a:ext>
                </a:extLst>
              </a:tr>
              <a:tr h="236438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№9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299920"/>
                  </a:ext>
                </a:extLst>
              </a:tr>
              <a:tr h="236438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Гимназия №10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334934"/>
                  </a:ext>
                </a:extLst>
              </a:tr>
              <a:tr h="236438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№15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068383"/>
                  </a:ext>
                </a:extLst>
              </a:tr>
              <a:tr h="236438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казачья СШ №22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725497"/>
                  </a:ext>
                </a:extLst>
              </a:tr>
              <a:tr h="236438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СШ №23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821897"/>
                  </a:ext>
                </a:extLst>
              </a:tr>
              <a:tr h="236438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"Лицей №24"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398004"/>
                  </a:ext>
                </a:extLst>
              </a:tr>
              <a:tr h="236438"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 городу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96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312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88</TotalTime>
  <Words>1835</Words>
  <Application>Microsoft Office PowerPoint</Application>
  <PresentationFormat>Широкоэкранный</PresentationFormat>
  <Paragraphs>727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Calibri</vt:lpstr>
      <vt:lpstr>Century Gothic</vt:lpstr>
      <vt:lpstr>Times New Roman</vt:lpstr>
      <vt:lpstr>Wingdings 3</vt:lpstr>
      <vt:lpstr>Сектор</vt:lpstr>
      <vt:lpstr>Презентация PowerPoint</vt:lpstr>
      <vt:lpstr>Презентация PowerPoint</vt:lpstr>
      <vt:lpstr>КАЛЕНДАРЬ СОБЫТИЙ В 2020-2021 УЧЕБНОМ ГОДУ </vt:lpstr>
      <vt:lpstr>Достижения выпускников г. Гуково 2021 года: 21 медаль в 11-х классах «За особые успехи в учении; 3 медали в 11-х классах «За особые успехи выпускнику Дона; 36 аттестатов в 9-х классах особого образца.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ОГЭ</vt:lpstr>
      <vt:lpstr>Презентация PowerPoint</vt:lpstr>
      <vt:lpstr>Презентация PowerPoint</vt:lpstr>
      <vt:lpstr>Презентация PowerPoint</vt:lpstr>
      <vt:lpstr>Подведение итогов</vt:lpstr>
      <vt:lpstr>Основные задачи по решению проблем подготовки, организации и проведения государственной (итоговой) аттестации в 2021-2022 учебном году: 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Alexander Govorukhin</dc:creator>
  <cp:lastModifiedBy>Alexander Govorukhin</cp:lastModifiedBy>
  <cp:revision>10</cp:revision>
  <dcterms:created xsi:type="dcterms:W3CDTF">2021-08-26T18:21:14Z</dcterms:created>
  <dcterms:modified xsi:type="dcterms:W3CDTF">2021-08-26T19:50:06Z</dcterms:modified>
</cp:coreProperties>
</file>